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6"/>
  </p:notesMasterIdLst>
  <p:sldIdLst>
    <p:sldId id="256" r:id="rId2"/>
    <p:sldId id="282" r:id="rId3"/>
    <p:sldId id="283" r:id="rId4"/>
    <p:sldId id="285" r:id="rId5"/>
    <p:sldId id="261" r:id="rId6"/>
    <p:sldId id="281" r:id="rId7"/>
    <p:sldId id="286" r:id="rId8"/>
    <p:sldId id="287" r:id="rId9"/>
    <p:sldId id="294" r:id="rId10"/>
    <p:sldId id="291" r:id="rId11"/>
    <p:sldId id="266" r:id="rId12"/>
    <p:sldId id="292" r:id="rId13"/>
    <p:sldId id="274" r:id="rId14"/>
    <p:sldId id="273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 snapToGrid="0">
      <p:cViewPr>
        <p:scale>
          <a:sx n="76" d="100"/>
          <a:sy n="76" d="100"/>
        </p:scale>
        <p:origin x="-504" y="1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7" d="100"/>
        <a:sy n="87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639C6C-A24F-4EBA-B2EF-FA406D66396D}" type="datetimeFigureOut">
              <a:rPr lang="ru-RU" smtClean="0"/>
              <a:pPr/>
              <a:t>23.12.2021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CC09E9-2AB8-4F68-B4FF-8CF556EAF5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7284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C09E9-2AB8-4F68-B4FF-8CF556EAF574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15815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C09E9-2AB8-4F68-B4FF-8CF556EAF574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1885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rickwork-HD-R1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12" name="Freeform 11"/>
          <p:cNvSpPr/>
          <p:nvPr/>
        </p:nvSpPr>
        <p:spPr>
          <a:xfrm>
            <a:off x="-15875" y="0"/>
            <a:ext cx="11683810" cy="6588125"/>
          </a:xfrm>
          <a:custGeom>
            <a:avLst/>
            <a:gdLst/>
            <a:ahLst/>
            <a:cxnLst/>
            <a:rect l="l" t="t" r="r" b="b"/>
            <a:pathLst>
              <a:path w="11683810" h="6588125">
                <a:moveTo>
                  <a:pt x="0" y="0"/>
                </a:moveTo>
                <a:lnTo>
                  <a:pt x="11318691" y="0"/>
                </a:lnTo>
                <a:lnTo>
                  <a:pt x="11683810" y="5976938"/>
                </a:lnTo>
                <a:lnTo>
                  <a:pt x="15875" y="6588125"/>
                </a:lnTo>
                <a:cubicBezTo>
                  <a:pt x="10583" y="4386792"/>
                  <a:pt x="5292" y="2185458"/>
                  <a:pt x="0" y="0"/>
                </a:cubicBezTo>
                <a:close/>
              </a:path>
            </a:pathLst>
          </a:custGeom>
          <a:ln>
            <a:noFill/>
          </a:ln>
          <a:effectLst>
            <a:outerShdw blurRad="101600" dist="152400" dir="438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Freeform 13"/>
          <p:cNvSpPr/>
          <p:nvPr/>
        </p:nvSpPr>
        <p:spPr>
          <a:xfrm>
            <a:off x="0" y="4282257"/>
            <a:ext cx="11329257" cy="2028845"/>
          </a:xfrm>
          <a:custGeom>
            <a:avLst/>
            <a:gdLst/>
            <a:ahLst/>
            <a:cxnLst/>
            <a:rect l="l" t="t" r="r" b="b"/>
            <a:pathLst>
              <a:path w="11329257" h="2028845">
                <a:moveTo>
                  <a:pt x="0" y="588520"/>
                </a:moveTo>
                <a:lnTo>
                  <a:pt x="11244075" y="0"/>
                </a:lnTo>
                <a:lnTo>
                  <a:pt x="11329257" y="1424838"/>
                </a:lnTo>
                <a:lnTo>
                  <a:pt x="0" y="2028845"/>
                </a:lnTo>
                <a:lnTo>
                  <a:pt x="0" y="588520"/>
                </a:ln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Freeform 25"/>
          <p:cNvSpPr/>
          <p:nvPr/>
        </p:nvSpPr>
        <p:spPr>
          <a:xfrm>
            <a:off x="0" y="0"/>
            <a:ext cx="8719579" cy="456877"/>
          </a:xfrm>
          <a:custGeom>
            <a:avLst/>
            <a:gdLst/>
            <a:ahLst/>
            <a:cxnLst/>
            <a:rect l="l" t="t" r="r" b="b"/>
            <a:pathLst>
              <a:path w="8719579" h="456877">
                <a:moveTo>
                  <a:pt x="0" y="0"/>
                </a:moveTo>
                <a:lnTo>
                  <a:pt x="8719579" y="0"/>
                </a:lnTo>
                <a:lnTo>
                  <a:pt x="0" y="456877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Freeform 14"/>
          <p:cNvSpPr/>
          <p:nvPr/>
        </p:nvSpPr>
        <p:spPr>
          <a:xfrm rot="21420000">
            <a:off x="-161800" y="293317"/>
            <a:ext cx="11367116" cy="5751804"/>
          </a:xfrm>
          <a:custGeom>
            <a:avLst/>
            <a:gdLst/>
            <a:ahLst/>
            <a:cxnLst/>
            <a:rect l="l" t="t" r="r" b="b"/>
            <a:pathLst>
              <a:path w="11367116" h="5751804">
                <a:moveTo>
                  <a:pt x="11346705" y="0"/>
                </a:moveTo>
                <a:cubicBezTo>
                  <a:pt x="11353509" y="1915114"/>
                  <a:pt x="11360312" y="3830229"/>
                  <a:pt x="11367116" y="5745343"/>
                </a:cubicBezTo>
                <a:lnTo>
                  <a:pt x="0" y="5751804"/>
                </a:lnTo>
              </a:path>
            </a:pathLst>
          </a:custGeom>
          <a:ln w="825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21420000">
            <a:off x="891201" y="662656"/>
            <a:ext cx="9755187" cy="2766528"/>
          </a:xfrm>
        </p:spPr>
        <p:txBody>
          <a:bodyPr anchor="b">
            <a:normAutofit/>
          </a:bodyPr>
          <a:lstStyle>
            <a:lvl1pPr algn="r"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21420000">
            <a:off x="983062" y="3505209"/>
            <a:ext cx="9755187" cy="550333"/>
          </a:xfrm>
        </p:spPr>
        <p:txBody>
          <a:bodyPr anchor="t">
            <a:noAutofit/>
          </a:bodyPr>
          <a:lstStyle>
            <a:lvl1pPr marL="0" indent="0" algn="r">
              <a:buNone/>
              <a:defRPr sz="28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21420000">
            <a:off x="4948541" y="4578463"/>
            <a:ext cx="6143653" cy="1163112"/>
          </a:xfrm>
        </p:spPr>
        <p:txBody>
          <a:bodyPr/>
          <a:lstStyle>
            <a:lvl1pPr algn="ctr">
              <a:defRPr sz="54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7AFFB9B-9FB8-469E-96F9-4D32314110B6}" type="datetimeFigureOut">
              <a:rPr lang="en-US" dirty="0"/>
              <a:pPr/>
              <a:t>12/23/2021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21420000">
            <a:off x="-5560" y="4883024"/>
            <a:ext cx="4047239" cy="1195538"/>
          </a:xfrm>
        </p:spPr>
        <p:txBody>
          <a:bodyPr vert="horz" lIns="91440" tIns="45720" rIns="91440" bIns="45720" rtlCol="0" anchor="ctr"/>
          <a:lstStyle>
            <a:lvl1pPr algn="r">
              <a:defRPr lang="en-US" sz="5400" dirty="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21420000">
            <a:off x="9851758" y="3832648"/>
            <a:ext cx="907186" cy="498470"/>
          </a:xfr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5" name="5-Point Star 24"/>
          <p:cNvSpPr/>
          <p:nvPr/>
        </p:nvSpPr>
        <p:spPr>
          <a:xfrm rot="21420000">
            <a:off x="4221385" y="5111356"/>
            <a:ext cx="515386" cy="515386"/>
          </a:xfrm>
          <a:prstGeom prst="star5">
            <a:avLst>
              <a:gd name="adj" fmla="val 26693"/>
              <a:gd name="hf" fmla="val 105146"/>
              <a:gd name="vf" fmla="val 110557"/>
            </a:avLst>
          </a:prstGeom>
          <a:solidFill>
            <a:schemeClr val="tx1">
              <a:alpha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06333"/>
            <a:ext cx="10394708" cy="58884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801" y="685799"/>
            <a:ext cx="10392513" cy="3194903"/>
          </a:xfr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80" y="4702923"/>
            <a:ext cx="10394728" cy="682472"/>
          </a:xfrm>
        </p:spPr>
        <p:txBody>
          <a:bodyPr anchor="t"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D2AC3-6A0B-4169-B1EA-E3AE8B351BDD}" type="datetimeFigureOut">
              <a:rPr lang="en-US" dirty="0"/>
              <a:pPr/>
              <a:t>12/23/2021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0"/>
            <a:ext cx="10396902" cy="3194903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79" y="4106333"/>
            <a:ext cx="10394729" cy="127360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B9363-8B87-41B7-9F8E-64519CBB8F34}" type="datetimeFigureOut">
              <a:rPr lang="en-US" dirty="0"/>
              <a:pPr/>
              <a:t>12/23/2021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1732" y="685800"/>
            <a:ext cx="9525020" cy="2916704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550264" y="3610032"/>
            <a:ext cx="8667956" cy="377768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1" y="4106334"/>
            <a:ext cx="10396882" cy="126825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F5746-5284-4951-9F37-7AE924EDBCB7}" type="datetimeFigureOut">
              <a:rPr lang="en-US" dirty="0"/>
              <a:pPr/>
              <a:t>12/23/2021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85801" y="89262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473083" y="292282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723854"/>
            <a:ext cx="10394707" cy="2511835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247468"/>
            <a:ext cx="10394707" cy="114064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98B29-7265-4A65-A2A4-6703C057B7C1}" type="datetimeFigureOut">
              <a:rPr lang="en-US" dirty="0"/>
              <a:pPr/>
              <a:t>12/23/2021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802" y="685800"/>
            <a:ext cx="10394706" cy="1151965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2" y="2063395"/>
            <a:ext cx="33101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802" y="2639658"/>
            <a:ext cx="3310128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34622" y="2063395"/>
            <a:ext cx="33101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234621" y="2639658"/>
            <a:ext cx="3310128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770380" y="2063395"/>
            <a:ext cx="33101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770380" y="2639658"/>
            <a:ext cx="3310128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BA082-94DF-4C4B-A041-6624924AB0A8}" type="datetimeFigureOut">
              <a:rPr lang="en-US" dirty="0"/>
              <a:pPr/>
              <a:t>12/23/2021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801" y="685800"/>
            <a:ext cx="10396882" cy="1151965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91840" y="3813025"/>
            <a:ext cx="33101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780" y="2063395"/>
            <a:ext cx="3310128" cy="1536725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91840" y="4389287"/>
            <a:ext cx="3310128" cy="98529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37410" y="3813025"/>
            <a:ext cx="33101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235999" y="2063395"/>
            <a:ext cx="3310128" cy="1535237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235999" y="4389286"/>
            <a:ext cx="3310128" cy="98530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768944" y="3813025"/>
            <a:ext cx="33101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768819" y="2063394"/>
            <a:ext cx="3310128" cy="1537196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768819" y="4389284"/>
            <a:ext cx="3310128" cy="98530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686C4-3AB5-4E0C-86CA-FB108C350AA9}" type="datetimeFigureOut">
              <a:rPr lang="en-US" dirty="0"/>
              <a:pPr/>
              <a:t>12/23/2021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800" y="2063396"/>
            <a:ext cx="10394707" cy="331119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1211-4E0C-4AB3-B04F-585959BDAFE8}" type="datetimeFigureOut">
              <a:rPr lang="en-US" dirty="0"/>
              <a:pPr/>
              <a:t>12/23/2021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15862" y="685800"/>
            <a:ext cx="2264646" cy="468878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800" y="685800"/>
            <a:ext cx="7904431" cy="4688785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DECAF-D3BE-4069-9C78-642ECCD01477}" type="datetimeFigureOut">
              <a:rPr lang="en-US" dirty="0"/>
              <a:pPr/>
              <a:t>12/23/2021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10394707" cy="331118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DC27-E420-4878-9EE6-7B9656D6442A}" type="datetimeFigureOut">
              <a:rPr lang="en-US" dirty="0"/>
              <a:pPr/>
              <a:t>12/23/2021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0"/>
            <a:ext cx="10394707" cy="319348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3742267"/>
            <a:ext cx="10394707" cy="1639614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47CF-67C9-420C-80A5-E2069FF0C2DF}" type="datetimeFigureOut">
              <a:rPr lang="en-US" dirty="0"/>
              <a:pPr/>
              <a:t>12/23/2021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801" y="685800"/>
            <a:ext cx="10396882" cy="115814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5088714" cy="3311189"/>
          </a:xfrm>
        </p:spPr>
        <p:txBody>
          <a:bodyPr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5993971" y="2063396"/>
            <a:ext cx="5086538" cy="3311189"/>
          </a:xfrm>
        </p:spPr>
        <p:txBody>
          <a:bodyPr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DC73-F065-42F5-A9F2-D90B2E42A0B3}" type="datetimeFigureOut">
              <a:rPr lang="en-US" dirty="0"/>
              <a:pPr/>
              <a:t>12/23/2021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801" y="685800"/>
            <a:ext cx="10394707" cy="115814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8356" y="2063396"/>
            <a:ext cx="4856158" cy="679994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802" y="2861733"/>
            <a:ext cx="5088712" cy="2512852"/>
          </a:xfrm>
        </p:spPr>
        <p:txBody>
          <a:bodyPr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8191" y="2063396"/>
            <a:ext cx="4864491" cy="679994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5993969" y="2861733"/>
            <a:ext cx="5088713" cy="2512852"/>
          </a:xfrm>
        </p:spPr>
        <p:txBody>
          <a:bodyPr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A702-9B29-41CC-9BCC-3DF8A0D379FE}" type="datetimeFigureOut">
              <a:rPr lang="en-US" dirty="0"/>
              <a:pPr/>
              <a:t>12/23/2021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649AC-CB8F-4FF1-9A34-5861C74DD0A7}" type="datetimeFigureOut">
              <a:rPr lang="en-US" dirty="0"/>
              <a:pPr/>
              <a:t>12/23/2021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CECA-2D3A-4680-9B49-752200DE467C}" type="datetimeFigureOut">
              <a:rPr lang="en-US" dirty="0"/>
              <a:pPr/>
              <a:t>12/23/2021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643" y="685800"/>
            <a:ext cx="4126860" cy="2023252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46132" y="685800"/>
            <a:ext cx="6034375" cy="46887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3642" y="2709052"/>
            <a:ext cx="4126861" cy="2665533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BFE2-83B7-4B0A-B9D3-AB28331082B3}" type="datetimeFigureOut">
              <a:rPr lang="en-US" dirty="0"/>
              <a:pPr/>
              <a:t>12/23/2021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6345302" cy="2023252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82362" y="0"/>
            <a:ext cx="3598146" cy="5071533"/>
          </a:xfr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1" y="2709052"/>
            <a:ext cx="6345301" cy="2362481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F78E3-FDA3-4D28-AAA2-0B81F349A39D}" type="datetimeFigureOut">
              <a:rPr lang="en-US" dirty="0"/>
              <a:pPr/>
              <a:t>12/23/2021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rickwork-HD-R1a.jp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-25397" y="0"/>
            <a:ext cx="12005350" cy="6644081"/>
            <a:chOff x="-25397" y="0"/>
            <a:chExt cx="12005350" cy="6644081"/>
          </a:xfrm>
        </p:grpSpPr>
        <p:sp useBgFill="1">
          <p:nvSpPr>
            <p:cNvPr id="11" name="Rectangle 10"/>
            <p:cNvSpPr/>
            <p:nvPr/>
          </p:nvSpPr>
          <p:spPr>
            <a:xfrm>
              <a:off x="1" y="0"/>
              <a:ext cx="11979952" cy="6644081"/>
            </a:xfrm>
            <a:prstGeom prst="rect">
              <a:avLst/>
            </a:prstGeom>
            <a:ln>
              <a:noFill/>
            </a:ln>
            <a:effectLst>
              <a:outerShdw blurRad="98425" dist="76200" dir="4380000" algn="tl" rotWithShape="0">
                <a:srgbClr val="000000">
                  <a:alpha val="68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-25397" y="0"/>
              <a:ext cx="11773291" cy="6419514"/>
            </a:xfrm>
            <a:custGeom>
              <a:avLst/>
              <a:gdLst/>
              <a:ahLst/>
              <a:cxnLst/>
              <a:rect l="l" t="t" r="r" b="b"/>
              <a:pathLst>
                <a:path w="11773291" h="6419514">
                  <a:moveTo>
                    <a:pt x="11750059" y="0"/>
                  </a:moveTo>
                  <a:lnTo>
                    <a:pt x="11773291" y="6419514"/>
                  </a:lnTo>
                  <a:lnTo>
                    <a:pt x="0" y="6411047"/>
                  </a:lnTo>
                </a:path>
              </a:pathLst>
            </a:custGeom>
            <a:ln w="82550">
              <a:solidFill>
                <a:schemeClr val="tx1">
                  <a:lumMod val="50000"/>
                  <a:lumOff val="50000"/>
                </a:schemeClr>
              </a:solidFill>
              <a:miter lim="800000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1" y="5600215"/>
              <a:ext cx="11706512" cy="780581"/>
            </a:xfrm>
            <a:prstGeom prst="rect">
              <a:avLst/>
            </a:prstGeom>
            <a:gradFill flip="none" rotWithShape="1">
              <a:gsLst>
                <a:gs pos="34000">
                  <a:schemeClr val="accent1"/>
                </a:gs>
                <a:gs pos="100000">
                  <a:schemeClr val="accent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85800"/>
            <a:ext cx="10396882" cy="11519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63396"/>
            <a:ext cx="10396883" cy="33111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35BB1C6-BF8F-4481-8AB2-603A1C8A906A}" type="datetimeFigureOut">
              <a:rPr lang="en-US" dirty="0"/>
              <a:pPr/>
              <a:t>12/23/2021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2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2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ЭКСКУРСИЯ В ПОЖАРНУЮ ЧАСТЬ города орла </a:t>
            </a:r>
            <a:endParaRPr lang="ru-RU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dirty="0" smtClean="0"/>
              <a:t>Школа №17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 rot="21428804">
            <a:off x="4340529" y="5773748"/>
            <a:ext cx="7059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Преподаватель -  организатор ОБЖ Демьянчук В.Г.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698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В кабине современного пожарного автомобиля</a:t>
            </a:r>
            <a:endParaRPr lang="ru-RU" sz="3200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Текст 8"/>
          <p:cNvSpPr>
            <a:spLocks noGrp="1"/>
          </p:cNvSpPr>
          <p:nvPr>
            <p:ph type="body" sz="half" idx="15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Текст 9"/>
          <p:cNvSpPr>
            <a:spLocks noGrp="1"/>
          </p:cNvSpPr>
          <p:nvPr>
            <p:ph type="body" sz="half" idx="16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1" y="2639656"/>
            <a:ext cx="3310129" cy="2734929"/>
          </a:xfr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3441" y="2639655"/>
            <a:ext cx="3297067" cy="2734930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1" y="2639655"/>
            <a:ext cx="3323188" cy="2734930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3837" y="2639655"/>
            <a:ext cx="3303973" cy="2734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96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" name="Рисунок 9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"/>
          <a:stretch>
            <a:fillRect/>
          </a:stretch>
        </p:blipFill>
        <p:spPr>
          <a:xfrm>
            <a:off x="7482362" y="412124"/>
            <a:ext cx="3598146" cy="5071533"/>
          </a:xfrm>
        </p:spPr>
      </p:pic>
      <p:sp>
        <p:nvSpPr>
          <p:cNvPr id="9" name="Текст 8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sz="2400" dirty="0" smtClean="0"/>
              <a:t>Пятая пожарная работает на пятёрочку</a:t>
            </a:r>
            <a:endParaRPr lang="ru-RU" sz="2400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27"/>
          <a:stretch/>
        </p:blipFill>
        <p:spPr>
          <a:xfrm>
            <a:off x="2023959" y="699700"/>
            <a:ext cx="5007143" cy="2009352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" b="-10"/>
          <a:stretch/>
        </p:blipFill>
        <p:spPr>
          <a:xfrm>
            <a:off x="709065" y="699700"/>
            <a:ext cx="1314893" cy="2009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51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Экскурсия закончена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Фото на память</a:t>
            </a:r>
            <a:endParaRPr lang="ru-RU" sz="24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6663" y="767755"/>
            <a:ext cx="6034087" cy="4525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866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Выходим из пожарной части </a:t>
            </a:r>
            <a:endParaRPr lang="ru-RU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Пожарным ура  Ура  Ура !!!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56268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Соблюдаем ПРАВИЛА ДОРОЖНОГО ДВИЖЕНИЯ </a:t>
            </a:r>
            <a:endParaRPr lang="ru-RU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"/>
          <a:stretch>
            <a:fillRect/>
          </a:stretch>
        </p:blipFill>
        <p:spPr>
          <a:xfrm>
            <a:off x="610645" y="685799"/>
            <a:ext cx="10392513" cy="3194903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sz="2800" dirty="0" smtClean="0"/>
              <a:t>Возвращаемся в школу писать сочинение о экскурсии в пожарную часть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74649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Соблюдаем </a:t>
            </a:r>
            <a:r>
              <a:rPr lang="ru-RU" dirty="0" err="1" smtClean="0"/>
              <a:t>пдд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Движение класса в пожарную часть</a:t>
            </a:r>
            <a:endParaRPr lang="ru-RU" sz="2400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"/>
          <a:stretch/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5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Соблюдаем </a:t>
            </a:r>
            <a:r>
              <a:rPr lang="ru-RU" dirty="0" err="1" smtClean="0"/>
              <a:t>пдд</a:t>
            </a:r>
            <a:endParaRPr lang="ru-RU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"/>
          <a:stretch>
            <a:fillRect/>
          </a:stretch>
        </p:blipFill>
        <p:spPr>
          <a:xfrm>
            <a:off x="648223" y="685799"/>
            <a:ext cx="10392513" cy="3194903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Регулировщики на нерегулируемом пешеходном переходе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8652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Пожарная часть </a:t>
            </a:r>
            <a:endParaRPr lang="ru-RU" sz="3200" dirty="0"/>
          </a:p>
        </p:txBody>
      </p:sp>
      <p:pic>
        <p:nvPicPr>
          <p:cNvPr id="9" name="Объект 8"/>
          <p:cNvPicPr>
            <a:picLocks noGrp="1" noChangeAspect="1"/>
          </p:cNvPicPr>
          <p:nvPr>
            <p:ph sz="quarter" idx="13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"/>
          <a:stretch/>
        </p:blipFill>
        <p:spPr>
          <a:xfrm>
            <a:off x="4951129" y="685800"/>
            <a:ext cx="6533605" cy="4606830"/>
          </a:xfrm>
        </p:spPr>
      </p:pic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ru-RU" sz="3600" dirty="0" smtClean="0"/>
          </a:p>
          <a:p>
            <a:r>
              <a:rPr lang="ru-RU" sz="2400" dirty="0" smtClean="0"/>
              <a:t>Начало экскурсии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7357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т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При   пожаре   вызывай </a:t>
            </a:r>
            <a:endParaRPr lang="ru-RU" sz="2400" b="1" dirty="0">
              <a:solidFill>
                <a:schemeClr val="tx1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27"/>
          <a:stretch/>
        </p:blipFill>
        <p:spPr>
          <a:xfrm rot="21425694">
            <a:off x="3587188" y="625525"/>
            <a:ext cx="6973925" cy="279861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" b="-10"/>
          <a:stretch/>
        </p:blipFill>
        <p:spPr>
          <a:xfrm rot="21435346">
            <a:off x="293758" y="639960"/>
            <a:ext cx="3142445" cy="3670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16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Стоянка специальной техники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погода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в боксе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в боксе</a:t>
            </a:r>
            <a:endParaRPr lang="ru-RU" dirty="0"/>
          </a:p>
        </p:txBody>
      </p:sp>
      <p:pic>
        <p:nvPicPr>
          <p:cNvPr id="12" name="Рисунок 11"/>
          <p:cNvPicPr>
            <a:picLocks noGrp="1" noChangeAspect="1"/>
          </p:cNvPicPr>
          <p:nvPr>
            <p:ph type="pic" idx="1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>
            <a:fillRect/>
          </a:stretch>
        </p:blipFill>
        <p:spPr/>
      </p:pic>
      <p:sp>
        <p:nvSpPr>
          <p:cNvPr id="7" name="Текст 6"/>
          <p:cNvSpPr>
            <a:spLocks noGrp="1"/>
          </p:cNvSpPr>
          <p:nvPr>
            <p:ph type="body" sz="half" idx="18"/>
          </p:nvPr>
        </p:nvSpPr>
        <p:spPr/>
        <p:txBody>
          <a:bodyPr>
            <a:noAutofit/>
          </a:bodyPr>
          <a:lstStyle/>
          <a:p>
            <a:r>
              <a:rPr lang="ru-RU" sz="2000" dirty="0" smtClean="0"/>
              <a:t>При выезде на пожар водитель узнает о состоянии дороги</a:t>
            </a:r>
            <a:endParaRPr lang="ru-RU" sz="2000" dirty="0"/>
          </a:p>
        </p:txBody>
      </p:sp>
      <p:sp>
        <p:nvSpPr>
          <p:cNvPr id="8" name="Текст 7"/>
          <p:cNvSpPr>
            <a:spLocks noGrp="1"/>
          </p:cNvSpPr>
          <p:nvPr>
            <p:ph type="body" sz="half" idx="19"/>
          </p:nvPr>
        </p:nvSpPr>
        <p:spPr/>
        <p:txBody>
          <a:bodyPr>
            <a:noAutofit/>
          </a:bodyPr>
          <a:lstStyle/>
          <a:p>
            <a:r>
              <a:rPr lang="ru-RU" sz="2000" dirty="0" smtClean="0"/>
              <a:t>Пожарные автомобили в готовности к выполнению боевой задачи</a:t>
            </a:r>
            <a:endParaRPr lang="ru-RU" sz="2000" dirty="0"/>
          </a:p>
        </p:txBody>
      </p:sp>
      <p:sp>
        <p:nvSpPr>
          <p:cNvPr id="9" name="Текст 8"/>
          <p:cNvSpPr>
            <a:spLocks noGrp="1"/>
          </p:cNvSpPr>
          <p:nvPr>
            <p:ph type="body" sz="half" idx="20"/>
          </p:nvPr>
        </p:nvSpPr>
        <p:spPr/>
        <p:txBody>
          <a:bodyPr>
            <a:noAutofit/>
          </a:bodyPr>
          <a:lstStyle/>
          <a:p>
            <a:r>
              <a:rPr lang="ru-RU" sz="2000" dirty="0" smtClean="0"/>
              <a:t>Специальный автомобиль для тушения заправлен </a:t>
            </a:r>
            <a:r>
              <a:rPr lang="ru-RU" sz="2000" dirty="0" err="1" smtClean="0"/>
              <a:t>пожаротушащей</a:t>
            </a:r>
            <a:r>
              <a:rPr lang="ru-RU" sz="2000" dirty="0" smtClean="0"/>
              <a:t> пеной</a:t>
            </a:r>
            <a:endParaRPr lang="ru-RU" sz="2000" dirty="0"/>
          </a:p>
        </p:txBody>
      </p:sp>
      <p:pic>
        <p:nvPicPr>
          <p:cNvPr id="13" name="Рисунок 12"/>
          <p:cNvPicPr>
            <a:picLocks noGrp="1" noChangeAspect="1"/>
          </p:cNvPicPr>
          <p:nvPr>
            <p:ph type="pic" idx="2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"/>
          <a:stretch>
            <a:fillRect/>
          </a:stretch>
        </p:blipFill>
        <p:spPr>
          <a:xfrm>
            <a:off x="4326151" y="2064883"/>
            <a:ext cx="3310128" cy="1535237"/>
          </a:xfrm>
        </p:spPr>
      </p:pic>
      <p:pic>
        <p:nvPicPr>
          <p:cNvPr id="14" name="Рисунок 13"/>
          <p:cNvPicPr>
            <a:picLocks noGrp="1" noChangeAspect="1"/>
          </p:cNvPicPr>
          <p:nvPr>
            <p:ph type="pic" idx="2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49258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Осмотр техники 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 anchor="ctr">
            <a:normAutofit/>
          </a:bodyPr>
          <a:lstStyle/>
          <a:p>
            <a:pPr algn="l">
              <a:lnSpc>
                <a:spcPct val="100000"/>
              </a:lnSpc>
            </a:pPr>
            <a:r>
              <a:rPr lang="ru-RU" sz="2400" dirty="0" smtClean="0"/>
              <a:t>Пожарные  о возможности специальной техники</a:t>
            </a:r>
            <a:endParaRPr lang="ru-RU" sz="24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6663" y="767755"/>
            <a:ext cx="6034087" cy="4525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75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У пожарного автомобиля</a:t>
            </a:r>
            <a:endParaRPr lang="ru-RU" sz="32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400" dirty="0" smtClean="0"/>
              <a:t>Автомобиль оснащён современным оборудованием для ликвидации пожара</a:t>
            </a:r>
            <a:endParaRPr lang="ru-RU" sz="24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6663" y="767755"/>
            <a:ext cx="6034087" cy="4525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854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Примеряем пожарное снаряжение</a:t>
            </a:r>
            <a:endParaRPr lang="ru-RU" sz="3200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182" y="1843940"/>
            <a:ext cx="4858332" cy="3642460"/>
          </a:xfrm>
          <a:prstGeom prst="rect">
            <a:avLst/>
          </a:prstGeom>
        </p:spPr>
      </p:pic>
      <p:pic>
        <p:nvPicPr>
          <p:cNvPr id="11" name="Объект 4"/>
          <p:cNvPicPr>
            <a:picLocks noGrp="1" noChangeAspect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8191" y="1843941"/>
            <a:ext cx="4862317" cy="3642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469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ое мероприятие">
  <a:themeElements>
    <a:clrScheme name="Main Event">
      <a:dk1>
        <a:sysClr val="windowText" lastClr="000000"/>
      </a:dk1>
      <a:lt1>
        <a:sysClr val="window" lastClr="FFFFFF"/>
      </a:lt1>
      <a:dk2>
        <a:srgbClr val="424242"/>
      </a:dk2>
      <a:lt2>
        <a:srgbClr val="C8C8C8"/>
      </a:lt2>
      <a:accent1>
        <a:srgbClr val="B80E0F"/>
      </a:accent1>
      <a:accent2>
        <a:srgbClr val="A6987D"/>
      </a:accent2>
      <a:accent3>
        <a:srgbClr val="7F9A71"/>
      </a:accent3>
      <a:accent4>
        <a:srgbClr val="64969F"/>
      </a:accent4>
      <a:accent5>
        <a:srgbClr val="9B75B2"/>
      </a:accent5>
      <a:accent6>
        <a:srgbClr val="80737A"/>
      </a:accent6>
      <a:hlink>
        <a:srgbClr val="F21213"/>
      </a:hlink>
      <a:folHlink>
        <a:srgbClr val="B6A394"/>
      </a:folHlink>
    </a:clrScheme>
    <a:fontScheme name="Main Event">
      <a:majorFont>
        <a:latin typeface="Impac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Impac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in Even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blipFill>
          <a:blip xmlns:r="http://schemas.openxmlformats.org/officeDocument/2006/relationships" r:embed="rId1">
            <a:duotone>
              <a:schemeClr val="phClr">
                <a:shade val="88000"/>
                <a:lumMod val="88000"/>
              </a:schemeClr>
              <a:schemeClr val="phClr"/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25400" dist="127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0"/>
        </a:gradFill>
        <a:blipFill>
          <a:blip xmlns:r="http://schemas.openxmlformats.org/officeDocument/2006/relationships" r:embed="rId2">
            <a:duotone>
              <a:schemeClr val="phClr">
                <a:shade val="48000"/>
                <a:satMod val="110000"/>
                <a:lumMod val="40000"/>
              </a:schemeClr>
              <a:schemeClr val="phClr">
                <a:tint val="90000"/>
                <a:lumMod val="10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Main Event" id="{AC372BB4-D83D-411E-B849-B641926BA760}" vid="{F1EFBDE3-1A95-4E3D-81AD-1F53D65BEA01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Главное мероприятие</Template>
  <TotalTime>208</TotalTime>
  <Words>130</Words>
  <Application>Microsoft Office PowerPoint</Application>
  <PresentationFormat>Произвольный</PresentationFormat>
  <Paragraphs>36</Paragraphs>
  <Slides>14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Главное мероприятие</vt:lpstr>
      <vt:lpstr>ЭКСКУРСИЯ В ПОЖАРНУЮ ЧАСТЬ города орла </vt:lpstr>
      <vt:lpstr>Соблюдаем пдд</vt:lpstr>
      <vt:lpstr>Соблюдаем пдд</vt:lpstr>
      <vt:lpstr>Пожарная часть </vt:lpstr>
      <vt:lpstr>т</vt:lpstr>
      <vt:lpstr>Стоянка специальной техники</vt:lpstr>
      <vt:lpstr>Осмотр техники </vt:lpstr>
      <vt:lpstr>У пожарного автомобиля</vt:lpstr>
      <vt:lpstr>Примеряем пожарное снаряжение</vt:lpstr>
      <vt:lpstr>В кабине современного пожарного автомобиля</vt:lpstr>
      <vt:lpstr>Презентация PowerPoint</vt:lpstr>
      <vt:lpstr>Экскурсия закончена</vt:lpstr>
      <vt:lpstr>Выходим из пожарной части </vt:lpstr>
      <vt:lpstr>Соблюдаем ПРАВИЛА ДОРОЖНОГО ДВИЖЕНИЯ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ЭКСКУРСИЯ В ПОЖАРНУЮ ЧАСТЬ №5 гороа орла</dc:title>
  <dc:creator>Vitaliy</dc:creator>
  <cp:lastModifiedBy>Пользователь</cp:lastModifiedBy>
  <cp:revision>24</cp:revision>
  <dcterms:created xsi:type="dcterms:W3CDTF">2016-10-22T16:25:44Z</dcterms:created>
  <dcterms:modified xsi:type="dcterms:W3CDTF">2021-12-23T17:31:21Z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887629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S9.1.2</vt:lpwstr>
  </property>
</Properties>
</file>